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70" r:id="rId4"/>
    <p:sldId id="271" r:id="rId5"/>
    <p:sldId id="272" r:id="rId6"/>
    <p:sldId id="273" r:id="rId7"/>
    <p:sldId id="274" r:id="rId8"/>
    <p:sldId id="275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990" y="-294"/>
      </p:cViewPr>
      <p:guideLst>
        <p:guide orient="horz" pos="1484"/>
        <p:guide orient="horz" pos="2164"/>
        <p:guide pos="14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28290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098760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556217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755036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593837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13969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576905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7023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75758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0029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87384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85490-EC88-44B2-A1CA-D37754282FC7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B680A-98B7-4305-A95B-2EFAE562EA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388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microsoft.com/office/2007/relationships/hdphoto" Target="../media/hdphoto1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microsoft.com/office/2007/relationships/hdphoto" Target="../media/hdphoto13.wdp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hdphoto" Target="../media/hdphoto14.wdp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microsoft.com/office/2007/relationships/hdphoto" Target="../media/hdphoto15.wdp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16.png"/><Relationship Id="rId9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166" y="267495"/>
            <a:ext cx="2540989" cy="3493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00738" y="3887177"/>
            <a:ext cx="2521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 Исаак Ньютон</a:t>
            </a:r>
          </a:p>
          <a:p>
            <a:pPr algn="ctr"/>
            <a:r>
              <a:rPr lang="ru-RU" sz="1600" dirty="0" smtClean="0"/>
              <a:t>04. 01. 1643 </a:t>
            </a:r>
            <a:r>
              <a:rPr lang="ru-RU" sz="1600" dirty="0"/>
              <a:t>— </a:t>
            </a:r>
            <a:r>
              <a:rPr lang="ru-RU" sz="1600" dirty="0" smtClean="0"/>
              <a:t>31. 03. 1727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02565" y="605916"/>
            <a:ext cx="4896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два </a:t>
            </a:r>
            <a:r>
              <a:rPr lang="ru-RU" sz="2000" dirty="0"/>
              <a:t>любых тела притягиваются друг к другу с силой, прямо пропорциональной массе каждого из них и обратно </a:t>
            </a:r>
            <a:r>
              <a:rPr lang="ru-RU" sz="2000" dirty="0" err="1" smtClean="0"/>
              <a:t>пропорциональ</a:t>
            </a:r>
            <a:r>
              <a:rPr lang="en-US" sz="2000" dirty="0" smtClean="0"/>
              <a:t>-</a:t>
            </a:r>
            <a:r>
              <a:rPr lang="ru-RU" sz="2000" dirty="0" smtClean="0"/>
              <a:t>ной </a:t>
            </a:r>
            <a:r>
              <a:rPr lang="ru-RU" sz="2000" dirty="0"/>
              <a:t>квадрату расстояния между </a:t>
            </a:r>
            <a:r>
              <a:rPr lang="ru-RU" sz="2000" dirty="0" smtClean="0"/>
              <a:t>ними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06621" y="245876"/>
            <a:ext cx="3994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Закон всемирного тяготения: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821505" y="2123305"/>
                <a:ext cx="2482603" cy="962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505" y="2123305"/>
                <a:ext cx="2482603" cy="96257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4903175" y="2051297"/>
            <a:ext cx="2400934" cy="108012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Прямоугольник 7"/>
              <p:cNvSpPr/>
              <p:nvPr/>
            </p:nvSpPr>
            <p:spPr>
              <a:xfrm>
                <a:off x="3358354" y="3327697"/>
                <a:ext cx="5758692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𝐹</m:t>
                    </m:r>
                  </m:oMath>
                </a14:m>
                <a:r>
                  <a:rPr lang="en-US" dirty="0" smtClean="0"/>
                  <a:t>—</a:t>
                </a:r>
                <a:r>
                  <a:rPr lang="ru-RU" dirty="0" smtClean="0"/>
                  <a:t>модуль вектора </a:t>
                </a:r>
                <a:r>
                  <a:rPr lang="ru-RU" dirty="0"/>
                  <a:t>силы гравитационного </a:t>
                </a:r>
                <a:r>
                  <a:rPr lang="ru-RU" dirty="0" smtClean="0"/>
                  <a:t>притяжения</a:t>
                </a:r>
                <a:r>
                  <a:rPr lang="en-US" dirty="0"/>
                  <a:t>;</a:t>
                </a:r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354" y="3327697"/>
                <a:ext cx="5758692" cy="39299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563" b="-2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Прямоугольник 9"/>
              <p:cNvSpPr/>
              <p:nvPr/>
            </p:nvSpPr>
            <p:spPr>
              <a:xfrm>
                <a:off x="3341323" y="3690681"/>
                <a:ext cx="3214598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—</a:t>
                </a:r>
                <a:r>
                  <a:rPr lang="ru-RU" dirty="0" smtClean="0"/>
                  <a:t>расстояние между телами; </a:t>
                </a:r>
                <a:endParaRPr lang="ru-RU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323" y="3690681"/>
                <a:ext cx="3214598" cy="392993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1538" r="-949" b="-2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Прямоугольник 10"/>
              <p:cNvSpPr/>
              <p:nvPr/>
            </p:nvSpPr>
            <p:spPr>
              <a:xfrm>
                <a:off x="3353010" y="4089332"/>
                <a:ext cx="3441070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 smtClean="0"/>
                  <a:t>—</a:t>
                </a:r>
                <a:r>
                  <a:rPr lang="ru-RU" dirty="0" smtClean="0"/>
                  <a:t>гравитационная постоянная. </a:t>
                </a:r>
                <a:endParaRPr lang="ru-RU" dirty="0"/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010" y="4089332"/>
                <a:ext cx="3441070" cy="392993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1563" r="-531" b="-2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47177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Прямоугольник 4"/>
              <p:cNvSpPr/>
              <p:nvPr/>
            </p:nvSpPr>
            <p:spPr>
              <a:xfrm>
                <a:off x="603766" y="3928873"/>
                <a:ext cx="3084691" cy="7099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r>
                        <a:rPr lang="en-US" sz="20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= 6,754·</m:t>
                      </m:r>
                      <m:sSup>
                        <m:sSupPr>
                          <m:ctrlPr>
                            <a:rPr lang="ru-RU" sz="20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−11</m:t>
                          </m:r>
                        </m:sup>
                      </m:sSup>
                      <m:r>
                        <a:rPr lang="en-US" sz="2000" b="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20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00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ru-RU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кг</m:t>
                          </m:r>
                          <m:r>
                            <a:rPr lang="ru-RU" sz="2000" b="0" i="1" dirty="0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sSup>
                            <m:sSupPr>
                              <m:ctrlP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0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766" y="3928873"/>
                <a:ext cx="3084691" cy="70993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Прямоугольник 5"/>
              <p:cNvSpPr/>
              <p:nvPr/>
            </p:nvSpPr>
            <p:spPr>
              <a:xfrm>
                <a:off x="4134490" y="589872"/>
                <a:ext cx="4565224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r>
                        <a:rPr lang="en-US" sz="240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= 6,67384(80)·</m:t>
                      </m:r>
                      <m:sSup>
                        <m:sSupPr>
                          <m:ctrlPr>
                            <a:rPr lang="ru-RU" sz="24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−11</m:t>
                          </m:r>
                        </m:sup>
                      </m:sSup>
                      <m:r>
                        <a:rPr lang="en-US" sz="2400" b="0" i="1" dirty="0" smtClean="0">
                          <a:solidFill>
                            <a:schemeClr val="tx2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2400" i="1" dirty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40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Н</m:t>
                              </m:r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кг</m:t>
                              </m:r>
                            </m:e>
                            <m:sup>
                              <m:r>
                                <a:rPr lang="ru-RU" sz="2400" b="0" i="1" dirty="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490" y="589872"/>
                <a:ext cx="4565224" cy="83106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4107303" y="545610"/>
            <a:ext cx="4556978" cy="9195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22751" y="2753600"/>
            <a:ext cx="41887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Сила, </a:t>
            </a:r>
            <a:r>
              <a:rPr lang="ru-RU" sz="2000" dirty="0"/>
              <a:t>с которой притягиваются два тела массами </a:t>
            </a:r>
            <a:r>
              <a:rPr lang="ru-RU" sz="2000" dirty="0">
                <a:solidFill>
                  <a:schemeClr val="tx2"/>
                </a:solidFill>
              </a:rPr>
              <a:t>1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tx2"/>
                </a:solidFill>
              </a:rPr>
              <a:t>кг</a:t>
            </a:r>
            <a:r>
              <a:rPr lang="ru-RU" sz="2000" dirty="0"/>
              <a:t>, находящиеся на расстоянии </a:t>
            </a:r>
            <a:r>
              <a:rPr lang="ru-RU" sz="2000" dirty="0">
                <a:solidFill>
                  <a:schemeClr val="tx2"/>
                </a:solidFill>
              </a:rPr>
              <a:t>1 м</a:t>
            </a:r>
            <a:r>
              <a:rPr lang="ru-RU" sz="2000" dirty="0"/>
              <a:t> друг от </a:t>
            </a:r>
            <a:r>
              <a:rPr lang="ru-RU" sz="2000" dirty="0" smtClean="0"/>
              <a:t>друга</a:t>
            </a:r>
            <a:endParaRPr lang="ru-RU" sz="2000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309480" y="542061"/>
            <a:ext cx="3661383" cy="3086761"/>
            <a:chOff x="472025" y="525863"/>
            <a:chExt cx="4528634" cy="345728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669805" y="525863"/>
              <a:ext cx="2160240" cy="421906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2739930" y="947769"/>
              <a:ext cx="0" cy="2088346"/>
            </a:xfrm>
            <a:prstGeom prst="line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Овал 11"/>
            <p:cNvSpPr/>
            <p:nvPr/>
          </p:nvSpPr>
          <p:spPr>
            <a:xfrm>
              <a:off x="1165750" y="2623973"/>
              <a:ext cx="3155880" cy="1270208"/>
            </a:xfrm>
            <a:prstGeom prst="ellipse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1382085" y="3509138"/>
              <a:ext cx="323602" cy="257867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013578" y="2883937"/>
              <a:ext cx="302417" cy="237856"/>
            </a:xfrm>
            <a:prstGeom prst="rect">
              <a:avLst/>
            </a:prstGeom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1669806" y="3027953"/>
              <a:ext cx="1070124" cy="576064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>
              <a:endCxn id="14" idx="1"/>
            </p:cNvCxnSpPr>
            <p:nvPr/>
          </p:nvCxnSpPr>
          <p:spPr>
            <a:xfrm flipV="1">
              <a:off x="2734294" y="3002865"/>
              <a:ext cx="1279284" cy="25089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endCxn id="14" idx="1"/>
            </p:cNvCxnSpPr>
            <p:nvPr/>
          </p:nvCxnSpPr>
          <p:spPr>
            <a:xfrm flipV="1">
              <a:off x="1664172" y="3002865"/>
              <a:ext cx="2349406" cy="60421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025" y="2654682"/>
              <a:ext cx="741788" cy="666917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4258871" y="3341452"/>
              <a:ext cx="741788" cy="641693"/>
            </a:xfrm>
            <a:prstGeom prst="rect">
              <a:avLst/>
            </a:prstGeom>
          </p:spPr>
        </p:pic>
        <p:sp>
          <p:nvSpPr>
            <p:cNvPr id="30" name="Выгнутая вправо стрелка 29"/>
            <p:cNvSpPr/>
            <p:nvPr/>
          </p:nvSpPr>
          <p:spPr>
            <a:xfrm flipH="1" flipV="1">
              <a:off x="2379890" y="1379787"/>
              <a:ext cx="720080" cy="360040"/>
            </a:xfrm>
            <a:prstGeom prst="curvedLeftArrow">
              <a:avLst>
                <a:gd name="adj1" fmla="val 25000"/>
                <a:gd name="adj2" fmla="val 50000"/>
                <a:gd name="adj3" fmla="val 4828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6" name="Стрелка вниз 35"/>
          <p:cNvSpPr/>
          <p:nvPr/>
        </p:nvSpPr>
        <p:spPr>
          <a:xfrm>
            <a:off x="6165074" y="1851018"/>
            <a:ext cx="504056" cy="6577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 flipH="1" flipV="1">
            <a:off x="827584" y="3075806"/>
            <a:ext cx="234490" cy="19442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 flipV="1">
            <a:off x="3351096" y="2839128"/>
            <a:ext cx="234490" cy="19442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Прямоугольник 40"/>
              <p:cNvSpPr/>
              <p:nvPr/>
            </p:nvSpPr>
            <p:spPr>
              <a:xfrm>
                <a:off x="3371130" y="2579422"/>
                <a:ext cx="38767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130" y="2579422"/>
                <a:ext cx="387670" cy="402931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t="-22727" r="-3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Прямоугольник 41"/>
              <p:cNvSpPr/>
              <p:nvPr/>
            </p:nvSpPr>
            <p:spPr>
              <a:xfrm>
                <a:off x="657590" y="3151733"/>
                <a:ext cx="38767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ru-R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2" name="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90" y="3151733"/>
                <a:ext cx="387670" cy="402931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t="-22727" r="-317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34278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36" grpId="0" animBg="1"/>
      <p:bldP spid="41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272153" y="431712"/>
                <a:ext cx="2482603" cy="962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2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53" y="431712"/>
                <a:ext cx="2482603" cy="96257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3369066" y="320406"/>
            <a:ext cx="2400934" cy="108012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3859" y="952549"/>
            <a:ext cx="648072" cy="8959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216" y="1400526"/>
            <a:ext cx="2463359" cy="24361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6504" y="2211710"/>
            <a:ext cx="3513903" cy="263744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778" y="1491630"/>
            <a:ext cx="2352006" cy="1668196"/>
          </a:xfrm>
          <a:prstGeom prst="rect">
            <a:avLst/>
          </a:prstGeom>
        </p:spPr>
      </p:pic>
      <p:sp>
        <p:nvSpPr>
          <p:cNvPr id="17" name="Стрелка вниз 16"/>
          <p:cNvSpPr/>
          <p:nvPr/>
        </p:nvSpPr>
        <p:spPr>
          <a:xfrm>
            <a:off x="4297430" y="1599895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3181721">
            <a:off x="2485817" y="1137416"/>
            <a:ext cx="493324" cy="944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8418279" flipH="1">
            <a:off x="6125538" y="1126974"/>
            <a:ext cx="493324" cy="944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44998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7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521558" y="411510"/>
                <a:ext cx="3209533" cy="575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тяготения</m:t>
                      </m:r>
                      <m:r>
                        <a:rPr lang="ru-RU" sz="28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тяжести</m:t>
                      </m:r>
                    </m:oMath>
                  </m:oMathPara>
                </a14:m>
                <a:endParaRPr lang="ru-RU" sz="2800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58" y="411510"/>
                <a:ext cx="3209533" cy="57547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72" t="3378" r="22764" b="7611"/>
          <a:stretch/>
        </p:blipFill>
        <p:spPr>
          <a:xfrm>
            <a:off x="544747" y="1247728"/>
            <a:ext cx="3163157" cy="3446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3563888" y="1247728"/>
            <a:ext cx="2232248" cy="3879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21060555">
            <a:off x="3866940" y="955341"/>
            <a:ext cx="1492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Не ИСО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05" t="39630" r="66344" b="5992"/>
          <a:stretch/>
        </p:blipFill>
        <p:spPr>
          <a:xfrm>
            <a:off x="4043536" y="1897640"/>
            <a:ext cx="1752600" cy="2796938"/>
          </a:xfrm>
          <a:prstGeom prst="rect">
            <a:avLst/>
          </a:prstGeom>
        </p:spPr>
      </p:pic>
      <p:sp>
        <p:nvSpPr>
          <p:cNvPr id="9" name="Выноска-облако 8"/>
          <p:cNvSpPr/>
          <p:nvPr/>
        </p:nvSpPr>
        <p:spPr>
          <a:xfrm>
            <a:off x="5220072" y="483518"/>
            <a:ext cx="3528392" cy="2160240"/>
          </a:xfrm>
          <a:prstGeom prst="cloudCallout">
            <a:avLst>
              <a:gd name="adj1" fmla="val -52720"/>
              <a:gd name="adj2" fmla="val 5490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 smtClean="0"/>
          </a:p>
          <a:p>
            <a:pPr algn="ctr"/>
            <a:r>
              <a:rPr lang="ru-RU" sz="1600" dirty="0" smtClean="0"/>
              <a:t>Различие </a:t>
            </a:r>
            <a:r>
              <a:rPr lang="ru-RU" sz="1600" dirty="0"/>
              <a:t>между </a:t>
            </a:r>
            <a:r>
              <a:rPr lang="ru-RU" sz="1600" dirty="0" smtClean="0"/>
              <a:t>этими силами существенно </a:t>
            </a:r>
            <a:r>
              <a:rPr lang="ru-RU" sz="1600" dirty="0"/>
              <a:t>меньше каждой из них, </a:t>
            </a:r>
            <a:r>
              <a:rPr lang="ru-RU" sz="1600" dirty="0" smtClean="0"/>
              <a:t>и, поэтому, их можно </a:t>
            </a:r>
            <a:r>
              <a:rPr lang="ru-RU" sz="1600" dirty="0"/>
              <a:t>считать приблизительно равными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6130550" y="1051703"/>
                <a:ext cx="1982209" cy="845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𝑚𝑔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𝐺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  <m:sup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550" y="1051703"/>
                <a:ext cx="1982209" cy="84593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трелка вниз 10"/>
          <p:cNvSpPr/>
          <p:nvPr/>
        </p:nvSpPr>
        <p:spPr>
          <a:xfrm>
            <a:off x="6905630" y="2100679"/>
            <a:ext cx="43204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6398389" y="2989774"/>
                <a:ext cx="1463991" cy="845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𝐺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  <m:sup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389" y="2989774"/>
                <a:ext cx="1463991" cy="84593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Скругленный прямоугольник 12"/>
          <p:cNvSpPr/>
          <p:nvPr/>
        </p:nvSpPr>
        <p:spPr>
          <a:xfrm>
            <a:off x="6398389" y="2989774"/>
            <a:ext cx="1463991" cy="84593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499934" y="414022"/>
                <a:ext cx="3209533" cy="575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тяготения</m:t>
                      </m:r>
                      <m:r>
                        <a:rPr lang="ru-RU" sz="28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acc>
                        <m:accPr>
                          <m:chr m:val="⃗"/>
                          <m:ctrlPr>
                            <a:rPr lang="ru-RU" sz="280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ru-RU" sz="28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тяжести</m:t>
                      </m:r>
                    </m:oMath>
                  </m:oMathPara>
                </a14:m>
                <a:endParaRPr lang="ru-RU" sz="2800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34" y="414022"/>
                <a:ext cx="3209533" cy="575479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747455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/>
      <p:bldP spid="7" grpId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954" y="2084659"/>
            <a:ext cx="2880320" cy="284855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16372">
            <a:off x="2493374" y="1442898"/>
            <a:ext cx="596900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1614110" y="347293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650114" y="2627500"/>
            <a:ext cx="576064" cy="88421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 rot="17639882">
                <a:off x="1547314" y="2877712"/>
                <a:ext cx="45076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r>
                        <a:rPr lang="ru-RU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з</m:t>
                      </m:r>
                    </m:oMath>
                  </m:oMathPara>
                </a14:m>
                <a:endParaRPr lang="ru-RU" baseline="-25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639882">
                <a:off x="1547314" y="2877712"/>
                <a:ext cx="450764" cy="36298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 flipV="1">
            <a:off x="2226178" y="1746560"/>
            <a:ext cx="576064" cy="880940"/>
          </a:xfrm>
          <a:prstGeom prst="straightConnector1">
            <a:avLst/>
          </a:prstGeom>
          <a:ln w="28575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 rot="18110614">
                <a:off x="2177764" y="1932472"/>
                <a:ext cx="352148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ru-RU" baseline="-25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10614">
                <a:off x="2177764" y="1932472"/>
                <a:ext cx="352148" cy="36298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Box 12"/>
              <p:cNvSpPr txBox="1"/>
              <p:nvPr/>
            </p:nvSpPr>
            <p:spPr>
              <a:xfrm>
                <a:off x="581248" y="355902"/>
                <a:ext cx="2382896" cy="835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𝐺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𝑅</m:t>
                                  </m:r>
                                  <m:r>
                                    <a:rPr lang="ru-RU" sz="2400" b="0" i="1" baseline="-25000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з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248" y="355902"/>
                <a:ext cx="2382896" cy="835998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3619008" y="2533148"/>
                <a:ext cx="1816395" cy="827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=9.8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8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008" y="2533148"/>
                <a:ext cx="1816395" cy="827214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737" r="11316" b="4091"/>
          <a:stretch/>
        </p:blipFill>
        <p:spPr>
          <a:xfrm>
            <a:off x="5971255" y="770624"/>
            <a:ext cx="2858926" cy="339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Выноска-облако 9"/>
          <p:cNvSpPr/>
          <p:nvPr/>
        </p:nvSpPr>
        <p:spPr>
          <a:xfrm>
            <a:off x="3707904" y="699542"/>
            <a:ext cx="2592288" cy="1296144"/>
          </a:xfrm>
          <a:prstGeom prst="cloudCallout">
            <a:avLst>
              <a:gd name="adj1" fmla="val 56692"/>
              <a:gd name="adj2" fmla="val 4544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Ура!!! Я стал легче на 0.7 Н!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2408" y="314049"/>
            <a:ext cx="2280576" cy="9197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3090274" y="4212183"/>
                <a:ext cx="28738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h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 ↑ ⇒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 ↓ ⇒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ru-RU" sz="2400" b="0" i="1" baseline="-2500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тяж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274" y="4212183"/>
                <a:ext cx="2873864" cy="461665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39509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2" grpId="0" animBg="1"/>
      <p:bldP spid="13" grpId="0" animBg="1"/>
      <p:bldP spid="11" grpId="0" animBg="1"/>
      <p:bldP spid="10" grpId="0" animBg="1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5" y="1121594"/>
            <a:ext cx="3804647" cy="3312368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1998543" y="2769520"/>
            <a:ext cx="1367929" cy="8258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998544" y="2779985"/>
            <a:ext cx="1" cy="1220007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2358361" y="2417962"/>
                <a:ext cx="452367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baseline="-25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361" y="2417962"/>
                <a:ext cx="452367" cy="36298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 rot="16200000">
                <a:off x="1590869" y="3208495"/>
                <a:ext cx="452367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baseline="-25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590869" y="3208495"/>
                <a:ext cx="452367" cy="36298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1229872" y="487817"/>
                <a:ext cx="1432572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sz="2800" b="0" i="1" baseline="-25000" smtClean="0">
                          <a:solidFill>
                            <a:srgbClr val="002060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&gt;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US" sz="2800" b="0" i="1" baseline="-2500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ru-RU" sz="2800" baseline="-250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872" y="487817"/>
                <a:ext cx="1432572" cy="51328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Скругленный прямоугольник 12"/>
          <p:cNvSpPr/>
          <p:nvPr/>
        </p:nvSpPr>
        <p:spPr>
          <a:xfrm>
            <a:off x="1229872" y="483518"/>
            <a:ext cx="1432572" cy="5175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975683" y="2754918"/>
            <a:ext cx="45719" cy="4571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929789" y="1954711"/>
            <a:ext cx="576064" cy="72008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505853" y="1954711"/>
            <a:ext cx="86409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3256112" y="1389941"/>
                <a:ext cx="136357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=9.78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112" y="1389941"/>
                <a:ext cx="1363578" cy="56477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2832551" y="3582898"/>
                <a:ext cx="136357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=9.83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551" y="3582898"/>
                <a:ext cx="1363578" cy="564770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 стрелкой 21"/>
          <p:cNvCxnSpPr/>
          <p:nvPr/>
        </p:nvCxnSpPr>
        <p:spPr>
          <a:xfrm flipH="1" flipV="1">
            <a:off x="2146189" y="3931644"/>
            <a:ext cx="936103" cy="216024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082292" y="4147668"/>
            <a:ext cx="86409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6245485" y="421473"/>
                <a:ext cx="1652697" cy="845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ru-RU" sz="24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п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𝐺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п</m:t>
                              </m:r>
                            </m:sub>
                            <m:sup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485" y="421473"/>
                <a:ext cx="1652697" cy="84593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Скругленный прямоугольник 26"/>
          <p:cNvSpPr/>
          <p:nvPr/>
        </p:nvSpPr>
        <p:spPr>
          <a:xfrm>
            <a:off x="6339839" y="421473"/>
            <a:ext cx="1463991" cy="84593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TextBox 27"/>
              <p:cNvSpPr txBox="1"/>
              <p:nvPr/>
            </p:nvSpPr>
            <p:spPr>
              <a:xfrm>
                <a:off x="5695302" y="1401659"/>
                <a:ext cx="2753061" cy="724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ru-RU" sz="2400" b="0" i="1" baseline="-25000" smtClean="0">
                          <a:solidFill>
                            <a:schemeClr val="tx2"/>
                          </a:solidFill>
                          <a:latin typeface="Cambria Math"/>
                        </a:rPr>
                        <m:t>л</m:t>
                      </m:r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=1.622 </m:t>
                      </m:r>
                      <m:f>
                        <m:fPr>
                          <m:ctrlP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м</m:t>
                          </m:r>
                        </m:num>
                        <m:den>
                          <m:sSup>
                            <m:sSupPr>
                              <m:ctrlP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p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ru-RU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ru-RU" sz="2400" i="1" baseline="-2500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з</m:t>
                          </m:r>
                        </m:num>
                        <m:den>
                          <m:r>
                            <a:rPr lang="ru-RU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2400" baseline="-25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302" y="1401659"/>
                <a:ext cx="2753061" cy="724878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3233" y="2397391"/>
            <a:ext cx="1977202" cy="19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5170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26" t="4593" r="17720" b="5485"/>
          <a:stretch/>
        </p:blipFill>
        <p:spPr>
          <a:xfrm>
            <a:off x="4885441" y="349621"/>
            <a:ext cx="3833138" cy="3975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9" r="28234"/>
          <a:stretch/>
        </p:blipFill>
        <p:spPr>
          <a:xfrm>
            <a:off x="467543" y="339502"/>
            <a:ext cx="3826677" cy="3985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2771800" y="604089"/>
                <a:ext cx="12722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=60 кг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604089"/>
                <a:ext cx="1272271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7173090" y="624464"/>
                <a:ext cx="12722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=60 кг</m:t>
                      </m:r>
                    </m:oMath>
                  </m:oMathPara>
                </a14:m>
                <a:endParaRPr lang="ru-RU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090" y="624464"/>
                <a:ext cx="1272271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2305149" y="3835795"/>
                <a:ext cx="19890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𝐹</m:t>
                      </m:r>
                      <m:r>
                        <a:rPr lang="ru-RU" sz="2400" b="0" i="1" baseline="-25000" smtClean="0">
                          <a:solidFill>
                            <a:schemeClr val="tx1"/>
                          </a:solidFill>
                          <a:latin typeface="Cambria Math"/>
                        </a:rPr>
                        <m:t>тяж</m:t>
                      </m:r>
                      <m:r>
                        <a:rPr lang="ru-RU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=588 Н</m:t>
                      </m:r>
                    </m:oMath>
                  </m:oMathPara>
                </a14:m>
                <a:endParaRPr lang="ru-RU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149" y="3835795"/>
                <a:ext cx="1989071" cy="461665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13"/>
              <p:cNvSpPr txBox="1"/>
              <p:nvPr/>
            </p:nvSpPr>
            <p:spPr>
              <a:xfrm>
                <a:off x="6802010" y="3856169"/>
                <a:ext cx="18191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𝐹</m:t>
                      </m:r>
                      <m:r>
                        <a:rPr lang="ru-RU" sz="2400" b="0" i="1" baseline="-25000" smtClean="0">
                          <a:solidFill>
                            <a:schemeClr val="bg1"/>
                          </a:solidFill>
                          <a:latin typeface="Cambria Math"/>
                        </a:rPr>
                        <m:t>тяж</m:t>
                      </m:r>
                      <m:r>
                        <a:rPr lang="ru-RU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=98 Н</m:t>
                      </m:r>
                    </m:oMath>
                  </m:oMathPara>
                </a14:m>
                <a:endParaRPr lang="ru-RU" sz="2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010" y="3856169"/>
                <a:ext cx="1819152" cy="461665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462660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8349" y="123478"/>
            <a:ext cx="4628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Закон всемирного тяготения:</a:t>
            </a:r>
            <a:endParaRPr lang="ru-RU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599588" y="723866"/>
                <a:ext cx="1906419" cy="72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𝐺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588" y="723866"/>
                <a:ext cx="1906419" cy="72244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Скругленный прямоугольник 3"/>
          <p:cNvSpPr/>
          <p:nvPr/>
        </p:nvSpPr>
        <p:spPr>
          <a:xfrm>
            <a:off x="3654855" y="707540"/>
            <a:ext cx="1795884" cy="73876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611559" y="457290"/>
            <a:ext cx="1914823" cy="2218098"/>
            <a:chOff x="-368092" y="1934895"/>
            <a:chExt cx="1671271" cy="201406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745" y="1934895"/>
              <a:ext cx="475595" cy="65750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68092" y="2296116"/>
              <a:ext cx="1671271" cy="1652839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0335" y="707135"/>
            <a:ext cx="2289457" cy="17184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5311" y="2016849"/>
            <a:ext cx="1259780" cy="8935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3750472" y="3384555"/>
                <a:ext cx="1463991" cy="8459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𝐺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з</m:t>
                              </m:r>
                            </m:sub>
                            <m:sup>
                              <m:r>
                                <a:rPr lang="ru-RU" sz="24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ru-RU" sz="2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472" y="3384555"/>
                <a:ext cx="1463991" cy="84593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737" r="11316" b="4091"/>
          <a:stretch/>
        </p:blipFill>
        <p:spPr>
          <a:xfrm flipH="1">
            <a:off x="611558" y="2563176"/>
            <a:ext cx="1914431" cy="2273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Группа 17"/>
          <p:cNvGrpSpPr/>
          <p:nvPr/>
        </p:nvGrpSpPr>
        <p:grpSpPr>
          <a:xfrm>
            <a:off x="6156176" y="2706010"/>
            <a:ext cx="2361985" cy="2016000"/>
            <a:chOff x="54105" y="1121594"/>
            <a:chExt cx="3804647" cy="3312368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4105" y="1121594"/>
              <a:ext cx="3804647" cy="3312368"/>
            </a:xfrm>
            <a:prstGeom prst="rect">
              <a:avLst/>
            </a:prstGeom>
          </p:spPr>
        </p:pic>
        <p:cxnSp>
          <p:nvCxnSpPr>
            <p:cNvPr id="22" name="Прямая со стрелкой 21"/>
            <p:cNvCxnSpPr/>
            <p:nvPr/>
          </p:nvCxnSpPr>
          <p:spPr>
            <a:xfrm>
              <a:off x="1998543" y="2769520"/>
              <a:ext cx="1367929" cy="8258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>
              <a:off x="1998544" y="2779985"/>
              <a:ext cx="1" cy="1220007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2358360" y="2236470"/>
                  <a:ext cx="452368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𝑅</m:t>
                        </m:r>
                        <m:r>
                          <a:rPr lang="en-US" b="0" i="1" baseline="-2500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8360" y="2236470"/>
                  <a:ext cx="452368" cy="362984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 r="-34783" b="-66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 rot="16200000">
                  <a:off x="1379302" y="3208494"/>
                  <a:ext cx="452367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𝑅</m:t>
                        </m:r>
                        <m:r>
                          <a:rPr lang="en-US" b="0" i="1" baseline="-2500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oMath>
                    </m:oMathPara>
                  </a14:m>
                  <a:endParaRPr lang="ru-RU" baseline="-25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1379302" y="3208494"/>
                  <a:ext cx="452367" cy="362984"/>
                </a:xfrm>
                <a:prstGeom prst="rect">
                  <a:avLst/>
                </a:prstGeom>
                <a:blipFill rotWithShape="1">
                  <a:blip r:embed="rId11" cstate="print"/>
                  <a:stretch>
                    <a:fillRect t="-40000" r="-6216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Овал 25"/>
            <p:cNvSpPr/>
            <p:nvPr/>
          </p:nvSpPr>
          <p:spPr>
            <a:xfrm>
              <a:off x="1975683" y="2754918"/>
              <a:ext cx="45719" cy="4571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Прямая со стрелкой 10"/>
          <p:cNvCxnSpPr/>
          <p:nvPr/>
        </p:nvCxnSpPr>
        <p:spPr>
          <a:xfrm>
            <a:off x="5580112" y="1085087"/>
            <a:ext cx="740223" cy="361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552797" y="1490735"/>
            <a:ext cx="0" cy="5261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525990" y="1085087"/>
            <a:ext cx="893882" cy="361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805881" y="3384555"/>
            <a:ext cx="1353171" cy="84593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2771800" y="3838494"/>
            <a:ext cx="8277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450739" y="3838494"/>
            <a:ext cx="8277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67732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10" grpId="0" animBg="1"/>
      <p:bldP spid="1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96</Words>
  <Application>Microsoft Office PowerPoint</Application>
  <PresentationFormat>Экран (16:9)</PresentationFormat>
  <Paragraphs>43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56</cp:revision>
  <dcterms:created xsi:type="dcterms:W3CDTF">2013-10-15T08:35:26Z</dcterms:created>
  <dcterms:modified xsi:type="dcterms:W3CDTF">2016-09-25T16:11:08Z</dcterms:modified>
</cp:coreProperties>
</file>